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91" r:id="rId2"/>
    <p:sldId id="292" r:id="rId3"/>
    <p:sldId id="293" r:id="rId4"/>
    <p:sldId id="295" r:id="rId5"/>
    <p:sldId id="297" r:id="rId6"/>
    <p:sldId id="298" r:id="rId7"/>
    <p:sldId id="300" r:id="rId8"/>
    <p:sldId id="299" r:id="rId9"/>
    <p:sldId id="301" r:id="rId10"/>
    <p:sldId id="302" r:id="rId11"/>
    <p:sldId id="304" r:id="rId12"/>
    <p:sldId id="305" r:id="rId13"/>
    <p:sldId id="306" r:id="rId14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29B"/>
    <a:srgbClr val="FF4A21"/>
    <a:srgbClr val="FF46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65792" autoAdjust="0"/>
  </p:normalViewPr>
  <p:slideViewPr>
    <p:cSldViewPr snapToGrid="0" snapToObjects="1">
      <p:cViewPr varScale="1">
        <p:scale>
          <a:sx n="108" d="100"/>
          <a:sy n="108" d="100"/>
        </p:scale>
        <p:origin x="1626" y="1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4/26/2023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4/26/2023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41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Autonomous driving: Object detection is used to detect pedestrians, vehicles, and other obstacles in the road to help self-driving cars make informed decisions.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Security and surveillance: Object detection can be used to detect suspicious activity, track people or vehicles, and identify specific objects, such as weapons or packages.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Retail: Object detection can be used to analyze customer behavior, monitor inventory levels, and identify popular products.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Healthcare: Object detection can be used to identify medical images, such as X-rays, and detect anomalies or specific features.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63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Two-stage detectors first propose regions of interest and then refine them to improve accuracy.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They are generally more accurate than one-stage detectors, especially when it comes to detecting small objects or objects with complex shapes.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However, they require more computational resources and are slower than one-stage detectors.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They are also more complex to implement and may require more training data.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One-stage detectors predict the class and location of objects in a single pass.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They are known for their fast speed, making them ideal for real-time applications.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They are also simpler to implement and require fewer computational resources.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However, they may sacrifice some accuracy for speed and may struggle to detect small objects or objects with complex shapes.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85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Autonomous driving: Object detection is used to detect pedestrians, vehicles, and other obstacles in the road to help self-driving cars make informed decisions.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Security and surveillance: Object detection can be used to detect suspicious activity, track people or vehicles, and identify specific objects, such as weapons or packages.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Retail: Object detection can be used to analyze customer behavior, monitor inventory levels, and identify popular products.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Healthcare: Object detection can be used to identify medical images, such as X-rays, and detect anomalies or specific features.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063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4634C0-BC59-47B8-8808-4B54DA55A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F6C36D-240C-4D38-A2F6-20B4BFFDFB93}"/>
              </a:ext>
            </a:extLst>
          </p:cNvPr>
          <p:cNvSpPr/>
          <p:nvPr userDrawn="1"/>
        </p:nvSpPr>
        <p:spPr>
          <a:xfrm>
            <a:off x="882203" y="392434"/>
            <a:ext cx="3496614" cy="1738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62"/>
            <a:ext cx="9141291" cy="5141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1300D9-494A-0247-AA2A-551E518BA0A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2709" y="1524"/>
            <a:ext cx="914129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90037"/>
          <a:stretch/>
        </p:blipFill>
        <p:spPr>
          <a:xfrm>
            <a:off x="0" y="0"/>
            <a:ext cx="9144000" cy="512410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786684" y="347147"/>
            <a:ext cx="52508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accent1"/>
                </a:solidFill>
                <a:latin typeface="Cambria"/>
                <a:cs typeface="Cambria"/>
              </a:rPr>
              <a:t>DEPARTMENT OR UNIT NAME</a:t>
            </a:r>
            <a:r>
              <a:rPr lang="en-US" sz="900" b="0" i="0" baseline="0" dirty="0">
                <a:solidFill>
                  <a:schemeClr val="accent1"/>
                </a:solidFill>
                <a:latin typeface="Cambria"/>
                <a:cs typeface="Cambria"/>
              </a:rPr>
              <a:t>. DELETE FROM MASTER SLIDE IF N/A</a:t>
            </a:r>
            <a:endParaRPr lang="en-US" sz="900" b="0" i="0" dirty="0">
              <a:solidFill>
                <a:schemeClr val="accent1"/>
              </a:solidFill>
              <a:latin typeface="Cambria"/>
              <a:cs typeface="Cambr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42C903-290D-47C1-9A7C-E20B5ED5C8D6}"/>
              </a:ext>
            </a:extLst>
          </p:cNvPr>
          <p:cNvSpPr txBox="1"/>
          <p:nvPr userDrawn="1"/>
        </p:nvSpPr>
        <p:spPr>
          <a:xfrm>
            <a:off x="8630023" y="4745318"/>
            <a:ext cx="3466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DA7CB06-E3EB-40EA-B442-F09EF7A97EAE}" type="slidenum">
              <a:rPr lang="en-US" sz="1000" smtClean="0">
                <a:solidFill>
                  <a:srgbClr val="00529B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‹#›</a:t>
            </a:fld>
            <a:endParaRPr lang="en-US" sz="1000" dirty="0">
              <a:solidFill>
                <a:srgbClr val="00529B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E8A8A-E0F6-08B3-88B1-3070965EC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299" y="1237469"/>
            <a:ext cx="8272702" cy="1334281"/>
          </a:xfrm>
        </p:spPr>
        <p:txBody>
          <a:bodyPr/>
          <a:lstStyle/>
          <a:p>
            <a:r>
              <a:rPr lang="en-US" dirty="0"/>
              <a:t>YOLOv8 Object Detection for Advanced Driver-Assistance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2A16A9-E6A0-3A23-0507-4DA03EE98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James Overmeyer</a:t>
            </a:r>
          </a:p>
        </p:txBody>
      </p:sp>
    </p:spTree>
    <p:extLst>
      <p:ext uri="{BB962C8B-B14F-4D97-AF65-F5344CB8AC3E}">
        <p14:creationId xmlns:p14="http://schemas.microsoft.com/office/powerpoint/2010/main" val="3504373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348B6C-D2A7-A5D1-09E5-37A8B29ED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5" y="534735"/>
            <a:ext cx="8236207" cy="837009"/>
          </a:xfrm>
        </p:spPr>
        <p:txBody>
          <a:bodyPr/>
          <a:lstStyle/>
          <a:p>
            <a:r>
              <a:rPr lang="en-US" dirty="0"/>
              <a:t>RISE </a:t>
            </a:r>
            <a:r>
              <a:rPr lang="en-US" dirty="0" err="1"/>
              <a:t>Explainability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3EF9CB-4698-EA01-F2B7-70C7FD85C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371744"/>
            <a:ext cx="4957905" cy="3108722"/>
          </a:xfrm>
        </p:spPr>
        <p:txBody>
          <a:bodyPr/>
          <a:lstStyle/>
          <a:p>
            <a:r>
              <a:rPr lang="en-US" dirty="0"/>
              <a:t>Randomly mask an input image many times</a:t>
            </a:r>
          </a:p>
          <a:p>
            <a:r>
              <a:rPr lang="en-US" dirty="0"/>
              <a:t>Run detection on masked images</a:t>
            </a:r>
          </a:p>
          <a:p>
            <a:r>
              <a:rPr lang="en-US" dirty="0"/>
              <a:t>If detection specific class is detected add that masked image to the final heatmap</a:t>
            </a:r>
          </a:p>
          <a:p>
            <a:r>
              <a:rPr lang="en-US" dirty="0"/>
              <a:t>Output a heatmap of important features for detection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58806A8-2188-3D7D-F298-C06A25C3E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861" y="2158310"/>
            <a:ext cx="3775393" cy="153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61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348B6C-D2A7-A5D1-09E5-37A8B29ED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5" y="534735"/>
            <a:ext cx="8236207" cy="837009"/>
          </a:xfrm>
        </p:spPr>
        <p:txBody>
          <a:bodyPr/>
          <a:lstStyle/>
          <a:p>
            <a:r>
              <a:rPr lang="en-US" dirty="0"/>
              <a:t>Example RISE Results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0D3DC7A8-895D-EAB5-CB2B-03DE1DDCB1FB}"/>
              </a:ext>
            </a:extLst>
          </p:cNvPr>
          <p:cNvSpPr txBox="1">
            <a:spLocks/>
          </p:cNvSpPr>
          <p:nvPr/>
        </p:nvSpPr>
        <p:spPr bwMode="auto">
          <a:xfrm>
            <a:off x="1046410" y="4605773"/>
            <a:ext cx="2418897" cy="353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sz="1600" dirty="0"/>
              <a:t>Cars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83659803-5210-865C-37BF-B7F252D2F59E}"/>
              </a:ext>
            </a:extLst>
          </p:cNvPr>
          <p:cNvSpPr txBox="1">
            <a:spLocks/>
          </p:cNvSpPr>
          <p:nvPr/>
        </p:nvSpPr>
        <p:spPr bwMode="auto">
          <a:xfrm>
            <a:off x="5350808" y="4605773"/>
            <a:ext cx="2418897" cy="353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sz="1600" dirty="0"/>
              <a:t>People</a:t>
            </a:r>
          </a:p>
        </p:txBody>
      </p:sp>
      <p:pic>
        <p:nvPicPr>
          <p:cNvPr id="2" name="Picture 1" descr="A picture containing text, ocean floor&#10;&#10;Description automatically generated">
            <a:extLst>
              <a:ext uri="{FF2B5EF4-FFF2-40B4-BE49-F238E27FC236}">
                <a16:creationId xmlns:a16="http://schemas.microsoft.com/office/drawing/2014/main" id="{B4790288-99B5-FD10-2927-E76EDF231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84" y="1371348"/>
            <a:ext cx="3562148" cy="28607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53A02F-3815-D271-7784-2FA4A5F692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182" y="1371744"/>
            <a:ext cx="3562148" cy="28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790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3C9987-6935-2156-6036-5F4942965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565253"/>
            <a:ext cx="7556500" cy="3108722"/>
          </a:xfrm>
        </p:spPr>
        <p:txBody>
          <a:bodyPr/>
          <a:lstStyle/>
          <a:p>
            <a:r>
              <a:rPr lang="en-US" dirty="0"/>
              <a:t>YOLOv8 can make real-time detections for common ADAS thermal objects like people and vehicles.</a:t>
            </a:r>
          </a:p>
          <a:p>
            <a:r>
              <a:rPr lang="en-US" dirty="0"/>
              <a:t>YOLOv8 struggles with accuracy on small objects, so it is important to incorporate YOLOv8 with other ADAS systems</a:t>
            </a:r>
          </a:p>
          <a:p>
            <a:r>
              <a:rPr lang="en-US" dirty="0"/>
              <a:t>RISE demonstrates that YOLOv8 utilizes contextual information for certain detections, like tires for cars.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01CA04-066E-D82D-56BA-652624FC8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75192"/>
            <a:ext cx="7556500" cy="837009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993211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CFAB7AE-F82A-4818-CB11-ECF4A605A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5" y="1722826"/>
            <a:ext cx="8158305" cy="3108722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[1] S.S.A. Zaida, et al, “A survey of modern deep learning based object detection models,” Digital Signal Processing, 2022, vol 126.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[2] K. </a:t>
            </a:r>
            <a:r>
              <a:rPr lang="en-US" sz="1050" dirty="0" err="1"/>
              <a:t>Oshea</a:t>
            </a:r>
            <a:r>
              <a:rPr lang="en-US" sz="1050" dirty="0"/>
              <a:t>, et al. “An Introduction to Convolutional Neural Networks,” 2015.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[3] R. </a:t>
            </a:r>
            <a:r>
              <a:rPr lang="en-US" sz="1050" dirty="0" err="1"/>
              <a:t>Girshick</a:t>
            </a:r>
            <a:r>
              <a:rPr lang="en-US" sz="1050" dirty="0"/>
              <a:t>. “Fast R-CNN,” Proceedings of IEEE International Conference on Computer Vision (ICCV), 2015, pp. 1440-1448.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[4] J, Redmon, et al, “You Only Look Once: Unified, Real-Time Object Detection,” Proceedings of the IEEE Conference on Computer Vision and Pattern Recognition (CVPR), 2016, pp 779-788.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[5] J. </a:t>
            </a:r>
            <a:r>
              <a:rPr lang="en-US" sz="1050" dirty="0" err="1"/>
              <a:t>Terven</a:t>
            </a:r>
            <a:r>
              <a:rPr lang="en-US" sz="1050" dirty="0"/>
              <a:t>, et al, “A Comprehensive Review of YOLO: From YOLOv1 to YOLOv8 and Beyond,” ACM Computing Services, 2023.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[6] K.R. Akshatha, et al. “Human Detection in Aerial Thermal Images Using Faster R-CNN and SSD Algorithms.” Electronics. 2022, 11, 1151.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[7] M </a:t>
            </a:r>
            <a:r>
              <a:rPr lang="en-US" sz="1050" dirty="0" err="1"/>
              <a:t>Ivasic</a:t>
            </a:r>
            <a:r>
              <a:rPr lang="en-US" sz="1050" dirty="0"/>
              <a:t>-Kos, et al,. “Human detection in thermal imaging using YOLO,” ICCTA '19: Proceedings of the 2019 5th International Conference on Computer and Technology Applications. 2019, pp. 20-24.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[8] C. Jiang, et al, “Object detection from UAV thermal infrared images and videos using YOLO models,” International Journal of Applied Earth Observations and Geoinformation, 2022.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[9] M. Kristo, et al. “Thermal Object Detection in Difficult Weather Conditions Using YOLO,” IEEE Access. Volume 8. 2020.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[10] V. </a:t>
            </a:r>
            <a:r>
              <a:rPr lang="en-US" sz="1050" dirty="0" err="1"/>
              <a:t>Petsiuk</a:t>
            </a:r>
            <a:r>
              <a:rPr lang="en-US" sz="1050" dirty="0"/>
              <a:t>, et al, “RISE: Randomized Input Sampling for Explanation of Black-box Models.” Computer Vision and Pattern Recognition (CVPR), 2018.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[11] V. </a:t>
            </a:r>
            <a:r>
              <a:rPr lang="en-US" sz="1050" dirty="0" err="1"/>
              <a:t>Petsiuk</a:t>
            </a:r>
            <a:r>
              <a:rPr lang="en-US" sz="1050" dirty="0"/>
              <a:t>, et al, “Black-box Explanation of Object Detectors via Saliency Maps,” Computer Vision and Pattern Recognition (CVPR), 2021. Oral.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/>
              <a:t>[12] T. Lin, et al, “Microsoft COCO: Common Objects in Context,” European CCV, 2014, pp. 740-755.</a:t>
            </a:r>
          </a:p>
          <a:p>
            <a:pPr marL="0" indent="0">
              <a:spcBef>
                <a:spcPts val="0"/>
              </a:spcBef>
              <a:buNone/>
            </a:pPr>
            <a:endParaRPr lang="en-US" sz="105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B72258-C1B9-B7F3-8EEB-99D49ADB0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582399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E9F6AD6-CCC5-9E3F-38BD-762AC6986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Object Detection</a:t>
            </a:r>
          </a:p>
          <a:p>
            <a:r>
              <a:rPr lang="en-US" dirty="0"/>
              <a:t>Object Detection for ADAS</a:t>
            </a:r>
          </a:p>
          <a:p>
            <a:r>
              <a:rPr lang="en-US" dirty="0"/>
              <a:t>Experimentation with YOLOv8 and RISE</a:t>
            </a:r>
          </a:p>
          <a:p>
            <a:r>
              <a:rPr lang="en-US" dirty="0"/>
              <a:t>Conclusions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B9AD7F-21E0-E339-EE89-073A27E6C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805076"/>
            <a:ext cx="7556500" cy="837009"/>
          </a:xfrm>
        </p:spPr>
        <p:txBody>
          <a:bodyPr/>
          <a:lstStyle/>
          <a:p>
            <a:r>
              <a:rPr lang="en-US" dirty="0"/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3890190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5173F48-B84E-1A63-4353-83D3C983C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399750"/>
            <a:ext cx="3713633" cy="3108722"/>
          </a:xfrm>
        </p:spPr>
        <p:txBody>
          <a:bodyPr/>
          <a:lstStyle/>
          <a:p>
            <a:r>
              <a:rPr lang="en-US" dirty="0"/>
              <a:t>Computer Vision Technique</a:t>
            </a:r>
          </a:p>
          <a:p>
            <a:pPr lvl="1"/>
            <a:r>
              <a:rPr lang="en-US" dirty="0"/>
              <a:t>Identify and localize objects of interest in an image.</a:t>
            </a:r>
          </a:p>
          <a:p>
            <a:pPr lvl="1"/>
            <a:r>
              <a:rPr lang="en-US" dirty="0"/>
              <a:t>Generation of bounding boxes and confidence.</a:t>
            </a:r>
          </a:p>
          <a:p>
            <a:r>
              <a:rPr lang="en-US" dirty="0"/>
              <a:t>Applications:</a:t>
            </a:r>
          </a:p>
          <a:p>
            <a:pPr lvl="1"/>
            <a:r>
              <a:rPr lang="en-US" dirty="0"/>
              <a:t>Autonomous driving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r>
              <a:rPr lang="en-US" dirty="0"/>
              <a:t>Healthcare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2A4A03-A18B-F0B1-201B-6E670BE2C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00890"/>
            <a:ext cx="7556500" cy="837009"/>
          </a:xfrm>
        </p:spPr>
        <p:txBody>
          <a:bodyPr/>
          <a:lstStyle/>
          <a:p>
            <a:r>
              <a:rPr lang="en-US" dirty="0"/>
              <a:t>Object Detection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B4D9D6AB-AE68-BD8B-CFF4-330F571A0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478" y="798988"/>
            <a:ext cx="3966239" cy="3213463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E314AC5F-1E8F-7B10-4591-413EED324C96}"/>
              </a:ext>
            </a:extLst>
          </p:cNvPr>
          <p:cNvSpPr txBox="1">
            <a:spLocks/>
          </p:cNvSpPr>
          <p:nvPr/>
        </p:nvSpPr>
        <p:spPr bwMode="auto">
          <a:xfrm>
            <a:off x="5345148" y="4012451"/>
            <a:ext cx="2418897" cy="992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sz="1600" dirty="0"/>
              <a:t>Example of bounding boxes and confidence predictions</a:t>
            </a:r>
          </a:p>
        </p:txBody>
      </p:sp>
    </p:spTree>
    <p:extLst>
      <p:ext uri="{BB962C8B-B14F-4D97-AF65-F5344CB8AC3E}">
        <p14:creationId xmlns:p14="http://schemas.microsoft.com/office/powerpoint/2010/main" val="1524616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185150-C142-7ED2-FE02-D8BBB048C1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6519" y="1770375"/>
            <a:ext cx="3657600" cy="22682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Regions of interest are proposed. Then objects within the proposed region are classified.</a:t>
            </a:r>
          </a:p>
          <a:p>
            <a:r>
              <a:rPr lang="en-US" dirty="0"/>
              <a:t>Two separate neural networks</a:t>
            </a:r>
          </a:p>
          <a:p>
            <a:r>
              <a:rPr lang="en-US" dirty="0"/>
              <a:t>More Accurate</a:t>
            </a:r>
          </a:p>
          <a:p>
            <a:r>
              <a:rPr lang="en-US" dirty="0"/>
              <a:t>More Complicated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2639D-CA33-20BA-97ED-E698FCA430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88856" y="1770375"/>
            <a:ext cx="3657600" cy="2268251"/>
          </a:xfrm>
        </p:spPr>
        <p:txBody>
          <a:bodyPr/>
          <a:lstStyle/>
          <a:p>
            <a:r>
              <a:rPr lang="en-US" dirty="0"/>
              <a:t>Simultaneous region proposals and object classification.</a:t>
            </a:r>
          </a:p>
          <a:p>
            <a:r>
              <a:rPr lang="en-US" dirty="0"/>
              <a:t>One neural network</a:t>
            </a:r>
          </a:p>
          <a:p>
            <a:r>
              <a:rPr lang="en-US" dirty="0"/>
              <a:t>Faster</a:t>
            </a:r>
          </a:p>
          <a:p>
            <a:r>
              <a:rPr lang="en-US" dirty="0"/>
              <a:t>Less Complicated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86FDC-F71B-DA80-2B82-A30434C11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519" y="1487987"/>
            <a:ext cx="3657600" cy="242047"/>
          </a:xfrm>
        </p:spPr>
        <p:txBody>
          <a:bodyPr/>
          <a:lstStyle/>
          <a:p>
            <a:r>
              <a:rPr lang="en-US" dirty="0"/>
              <a:t>Two-Stage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DABF32-D801-E5F3-5344-69FF69E691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88856" y="1487987"/>
            <a:ext cx="3657600" cy="242047"/>
          </a:xfrm>
        </p:spPr>
        <p:txBody>
          <a:bodyPr/>
          <a:lstStyle/>
          <a:p>
            <a:r>
              <a:rPr lang="en-US" dirty="0"/>
              <a:t>One-Stage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122DA60-8E0A-7BEE-E186-8F3759454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79804"/>
            <a:ext cx="7556500" cy="837009"/>
          </a:xfrm>
        </p:spPr>
        <p:txBody>
          <a:bodyPr/>
          <a:lstStyle/>
          <a:p>
            <a:r>
              <a:rPr lang="en-US" dirty="0"/>
              <a:t>Two-Stage vs One-Stage Detection</a:t>
            </a:r>
          </a:p>
        </p:txBody>
      </p:sp>
    </p:spTree>
    <p:extLst>
      <p:ext uri="{BB962C8B-B14F-4D97-AF65-F5344CB8AC3E}">
        <p14:creationId xmlns:p14="http://schemas.microsoft.com/office/powerpoint/2010/main" val="1117199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86FDC-F71B-DA80-2B82-A30434C11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519" y="1487987"/>
            <a:ext cx="3657600" cy="242047"/>
          </a:xfrm>
        </p:spPr>
        <p:txBody>
          <a:bodyPr/>
          <a:lstStyle/>
          <a:p>
            <a:r>
              <a:rPr lang="en-US" dirty="0"/>
              <a:t>Two-Stage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DABF32-D801-E5F3-5344-69FF69E691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88856" y="1487987"/>
            <a:ext cx="3657600" cy="242047"/>
          </a:xfrm>
        </p:spPr>
        <p:txBody>
          <a:bodyPr/>
          <a:lstStyle/>
          <a:p>
            <a:r>
              <a:rPr lang="en-US" dirty="0"/>
              <a:t>One-Stage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122DA60-8E0A-7BEE-E186-8F3759454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79804"/>
            <a:ext cx="7556500" cy="837009"/>
          </a:xfrm>
        </p:spPr>
        <p:txBody>
          <a:bodyPr/>
          <a:lstStyle/>
          <a:p>
            <a:r>
              <a:rPr lang="en-US" dirty="0"/>
              <a:t>Two-Stage vs One-Stage Detection</a:t>
            </a:r>
          </a:p>
        </p:txBody>
      </p:sp>
      <p:pic>
        <p:nvPicPr>
          <p:cNvPr id="11" name="Content Placeholder 10" descr="Diagram, engineering drawing&#10;&#10;Description automatically generated">
            <a:extLst>
              <a:ext uri="{FF2B5EF4-FFF2-40B4-BE49-F238E27FC236}">
                <a16:creationId xmlns:a16="http://schemas.microsoft.com/office/drawing/2014/main" id="{262B851D-9C02-B057-E4AF-3F737A6F3F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43867" y="1828922"/>
            <a:ext cx="2342904" cy="2266950"/>
          </a:xfrm>
          <a:prstGeom prst="rect">
            <a:avLst/>
          </a:prstGeom>
        </p:spPr>
      </p:pic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BD7AB08C-2F95-C6B3-907D-E4DE13473E1D}"/>
              </a:ext>
            </a:extLst>
          </p:cNvPr>
          <p:cNvSpPr txBox="1">
            <a:spLocks/>
          </p:cNvSpPr>
          <p:nvPr/>
        </p:nvSpPr>
        <p:spPr bwMode="auto">
          <a:xfrm>
            <a:off x="905870" y="4102037"/>
            <a:ext cx="2418897" cy="992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sz="1600" dirty="0"/>
              <a:t>Example of 2-Stage Detection using Faster R-CNN</a:t>
            </a:r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F6846F7C-2943-CC5E-56B4-A1F27941646E}"/>
              </a:ext>
            </a:extLst>
          </p:cNvPr>
          <p:cNvSpPr txBox="1">
            <a:spLocks/>
          </p:cNvSpPr>
          <p:nvPr/>
        </p:nvSpPr>
        <p:spPr bwMode="auto">
          <a:xfrm>
            <a:off x="4808207" y="4103193"/>
            <a:ext cx="2418897" cy="654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sz="1600" dirty="0"/>
              <a:t>Example of 1-Stage Detection using YOLO</a:t>
            </a:r>
          </a:p>
        </p:txBody>
      </p:sp>
      <p:pic>
        <p:nvPicPr>
          <p:cNvPr id="10" name="Content Placeholder 9" descr="Graphical user interface&#10;&#10;Description automatically generated">
            <a:extLst>
              <a:ext uri="{FF2B5EF4-FFF2-40B4-BE49-F238E27FC236}">
                <a16:creationId xmlns:a16="http://schemas.microsoft.com/office/drawing/2014/main" id="{27ED66CE-203E-2DDE-76B5-A1BCBFB73F5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538949" y="2054383"/>
            <a:ext cx="2957412" cy="204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862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5173F48-B84E-1A63-4353-83D3C983C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399749"/>
            <a:ext cx="5023449" cy="3382315"/>
          </a:xfrm>
        </p:spPr>
        <p:txBody>
          <a:bodyPr/>
          <a:lstStyle/>
          <a:p>
            <a:r>
              <a:rPr lang="en-US" dirty="0"/>
              <a:t>Infrared cameras capture thermal images of the surrounding environment.</a:t>
            </a:r>
          </a:p>
          <a:p>
            <a:pPr lvl="1"/>
            <a:r>
              <a:rPr lang="en-US" dirty="0"/>
              <a:t>Visibility in a variety of weather conditions</a:t>
            </a:r>
          </a:p>
          <a:p>
            <a:r>
              <a:rPr lang="en-US" dirty="0"/>
              <a:t>Detection of far-away objects</a:t>
            </a:r>
          </a:p>
          <a:p>
            <a:r>
              <a:rPr lang="en-US" dirty="0"/>
              <a:t>Combine with LiDAR, visible cameras and other sensors for fully autonomous driving systems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2A4A03-A18B-F0B1-201B-6E670BE2C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6" y="600890"/>
            <a:ext cx="7556500" cy="837009"/>
          </a:xfrm>
        </p:spPr>
        <p:txBody>
          <a:bodyPr/>
          <a:lstStyle/>
          <a:p>
            <a:r>
              <a:rPr lang="en-US" dirty="0"/>
              <a:t>Thermal Object Detection for ADAS</a:t>
            </a:r>
          </a:p>
        </p:txBody>
      </p:sp>
      <p:pic>
        <p:nvPicPr>
          <p:cNvPr id="1026" name="Picture 2" descr="FLIR Releases High-Resolution Thermal Camera Development Kit for Self ...">
            <a:extLst>
              <a:ext uri="{FF2B5EF4-FFF2-40B4-BE49-F238E27FC236}">
                <a16:creationId xmlns:a16="http://schemas.microsoft.com/office/drawing/2014/main" id="{F93C178F-8B4A-DB9B-3B19-6A83E5BA7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115" y="1437899"/>
            <a:ext cx="3459929" cy="194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3679AD66-50E4-C431-B873-F4B867A44B7D}"/>
              </a:ext>
            </a:extLst>
          </p:cNvPr>
          <p:cNvSpPr txBox="1">
            <a:spLocks/>
          </p:cNvSpPr>
          <p:nvPr/>
        </p:nvSpPr>
        <p:spPr bwMode="auto">
          <a:xfrm>
            <a:off x="5914630" y="3565999"/>
            <a:ext cx="2418897" cy="654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sz="1600" dirty="0"/>
              <a:t>Combination of sensors for autonomous vehicles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ECE214-F30E-8293-E76D-010EB3DC89C0}"/>
              </a:ext>
            </a:extLst>
          </p:cNvPr>
          <p:cNvSpPr txBox="1"/>
          <p:nvPr/>
        </p:nvSpPr>
        <p:spPr>
          <a:xfrm>
            <a:off x="122702" y="4841804"/>
            <a:ext cx="766161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https://www.roadtraffic-technology.com/wp-content/uploads/sites/17/2018/01/flir-infographic2.jpg</a:t>
            </a:r>
          </a:p>
        </p:txBody>
      </p:sp>
    </p:spTree>
    <p:extLst>
      <p:ext uri="{BB962C8B-B14F-4D97-AF65-F5344CB8AC3E}">
        <p14:creationId xmlns:p14="http://schemas.microsoft.com/office/powerpoint/2010/main" val="4191610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9B10C7D-9CAB-D6A2-962F-D11A43A15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56" y="1371744"/>
            <a:ext cx="4702174" cy="3108722"/>
          </a:xfrm>
        </p:spPr>
        <p:txBody>
          <a:bodyPr/>
          <a:lstStyle/>
          <a:p>
            <a:r>
              <a:rPr lang="en-US" dirty="0"/>
              <a:t>Akshatha, et al.</a:t>
            </a:r>
          </a:p>
          <a:p>
            <a:pPr lvl="1"/>
            <a:r>
              <a:rPr lang="en-US" dirty="0"/>
              <a:t>55.7% </a:t>
            </a:r>
            <a:r>
              <a:rPr lang="en-US" dirty="0" err="1"/>
              <a:t>mAP</a:t>
            </a:r>
            <a:r>
              <a:rPr lang="en-US" dirty="0"/>
              <a:t> at 8 FPS using Faster R-CNN</a:t>
            </a:r>
          </a:p>
          <a:p>
            <a:pPr lvl="1"/>
            <a:r>
              <a:rPr lang="en-US" dirty="0"/>
              <a:t>25.9% </a:t>
            </a:r>
            <a:r>
              <a:rPr lang="en-US" dirty="0" err="1"/>
              <a:t>mAP</a:t>
            </a:r>
            <a:r>
              <a:rPr lang="en-US" dirty="0"/>
              <a:t> at 44 FPS using SSD</a:t>
            </a:r>
          </a:p>
          <a:p>
            <a:r>
              <a:rPr lang="en-US" dirty="0"/>
              <a:t>Kos, et al.</a:t>
            </a:r>
          </a:p>
          <a:p>
            <a:pPr lvl="1"/>
            <a:r>
              <a:rPr lang="en-US" dirty="0"/>
              <a:t>30% AP  for human detection using YOLOv3</a:t>
            </a:r>
          </a:p>
          <a:p>
            <a:r>
              <a:rPr lang="en-US" dirty="0"/>
              <a:t>Jiang, et al.</a:t>
            </a:r>
          </a:p>
          <a:p>
            <a:pPr lvl="1"/>
            <a:r>
              <a:rPr lang="en-US" dirty="0"/>
              <a:t>88.9% </a:t>
            </a:r>
            <a:r>
              <a:rPr lang="en-US" dirty="0" err="1"/>
              <a:t>mAP</a:t>
            </a:r>
            <a:r>
              <a:rPr lang="en-US" dirty="0"/>
              <a:t> at 50 FPS for UAV object detection using YOLOv3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E348B6C-D2A7-A5D1-09E5-37A8B29ED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5" y="534735"/>
            <a:ext cx="8236207" cy="837009"/>
          </a:xfrm>
        </p:spPr>
        <p:txBody>
          <a:bodyPr/>
          <a:lstStyle/>
          <a:p>
            <a:r>
              <a:rPr lang="en-US" dirty="0"/>
              <a:t>Research on Thermal Object Detection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56B19404-3875-518B-9F89-E105E0D05A67}"/>
              </a:ext>
            </a:extLst>
          </p:cNvPr>
          <p:cNvSpPr txBox="1">
            <a:spLocks/>
          </p:cNvSpPr>
          <p:nvPr/>
        </p:nvSpPr>
        <p:spPr bwMode="auto">
          <a:xfrm>
            <a:off x="5860877" y="3636072"/>
            <a:ext cx="2418897" cy="962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sz="1600" dirty="0" err="1"/>
              <a:t>mAP</a:t>
            </a:r>
            <a:r>
              <a:rPr lang="en-US" sz="1600" dirty="0"/>
              <a:t> is calculated using the recall-precision curve for an </a:t>
            </a:r>
            <a:r>
              <a:rPr lang="en-US" sz="1600" dirty="0" err="1"/>
              <a:t>IoU</a:t>
            </a:r>
            <a:r>
              <a:rPr lang="en-US" sz="1600" dirty="0"/>
              <a:t> threshold</a:t>
            </a:r>
          </a:p>
        </p:txBody>
      </p:sp>
      <p:pic>
        <p:nvPicPr>
          <p:cNvPr id="3074" name="Picture 2" descr="Intersection over Union (IoU) for object detection - PyImageSearch">
            <a:extLst>
              <a:ext uri="{FF2B5EF4-FFF2-40B4-BE49-F238E27FC236}">
                <a16:creationId xmlns:a16="http://schemas.microsoft.com/office/drawing/2014/main" id="{B387460B-BB35-6BA0-A4B1-3C545BA1E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489" y="1214586"/>
            <a:ext cx="2911674" cy="2271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870A13-7E92-FD54-73FA-833053B88B33}"/>
              </a:ext>
            </a:extLst>
          </p:cNvPr>
          <p:cNvSpPr txBox="1"/>
          <p:nvPr/>
        </p:nvSpPr>
        <p:spPr>
          <a:xfrm>
            <a:off x="122702" y="4841804"/>
            <a:ext cx="766161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https://www.researchgate.net/figure/Illustration-of-intersection-over-union-IOU_fig5_346512249</a:t>
            </a:r>
          </a:p>
        </p:txBody>
      </p:sp>
    </p:spTree>
    <p:extLst>
      <p:ext uri="{BB962C8B-B14F-4D97-AF65-F5344CB8AC3E}">
        <p14:creationId xmlns:p14="http://schemas.microsoft.com/office/powerpoint/2010/main" val="2321009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BB859259-39C5-45EA-E35E-71E3534502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5426134"/>
              </p:ext>
            </p:extLst>
          </p:nvPr>
        </p:nvGraphicFramePr>
        <p:xfrm>
          <a:off x="334610" y="1760982"/>
          <a:ext cx="8474779" cy="16215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75003">
                  <a:extLst>
                    <a:ext uri="{9D8B030D-6E8A-4147-A177-3AD203B41FA5}">
                      <a16:colId xmlns:a16="http://schemas.microsoft.com/office/drawing/2014/main" val="3035190084"/>
                    </a:ext>
                  </a:extLst>
                </a:gridCol>
                <a:gridCol w="1164365">
                  <a:extLst>
                    <a:ext uri="{9D8B030D-6E8A-4147-A177-3AD203B41FA5}">
                      <a16:colId xmlns:a16="http://schemas.microsoft.com/office/drawing/2014/main" val="2436228521"/>
                    </a:ext>
                  </a:extLst>
                </a:gridCol>
                <a:gridCol w="1579468">
                  <a:extLst>
                    <a:ext uri="{9D8B030D-6E8A-4147-A177-3AD203B41FA5}">
                      <a16:colId xmlns:a16="http://schemas.microsoft.com/office/drawing/2014/main" val="4174368645"/>
                    </a:ext>
                  </a:extLst>
                </a:gridCol>
                <a:gridCol w="1475585">
                  <a:extLst>
                    <a:ext uri="{9D8B030D-6E8A-4147-A177-3AD203B41FA5}">
                      <a16:colId xmlns:a16="http://schemas.microsoft.com/office/drawing/2014/main" val="639581137"/>
                    </a:ext>
                  </a:extLst>
                </a:gridCol>
                <a:gridCol w="1380358">
                  <a:extLst>
                    <a:ext uri="{9D8B030D-6E8A-4147-A177-3AD203B41FA5}">
                      <a16:colId xmlns:a16="http://schemas.microsoft.com/office/drawing/2014/main" val="2114415806"/>
                    </a:ext>
                  </a:extLst>
                </a:gridCol>
              </a:tblGrid>
              <a:tr h="191135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>
                          <a:effectLst/>
                        </a:rPr>
                        <a:t>Model</a:t>
                      </a:r>
                      <a:endParaRPr lang="en-US" sz="1600" spc="-5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Parameters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Training Time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Testing mAP50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Detection FPS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92192153"/>
                  </a:ext>
                </a:extLst>
              </a:tr>
              <a:tr h="191135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Epoch-20 Batch-4 Nano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3.2M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2 </a:t>
                      </a:r>
                      <a:r>
                        <a:rPr lang="en-US" sz="1600" spc="-5" dirty="0" err="1">
                          <a:effectLst/>
                        </a:rPr>
                        <a:t>Hrs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0.3889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90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97227780"/>
                  </a:ext>
                </a:extLst>
              </a:tr>
              <a:tr h="19177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Epoch-40 Batch-16 Nano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3.2M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2.5 </a:t>
                      </a:r>
                      <a:r>
                        <a:rPr lang="en-US" sz="1600" spc="-5" dirty="0" err="1">
                          <a:effectLst/>
                        </a:rPr>
                        <a:t>Hrs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0.4038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90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5006754"/>
                  </a:ext>
                </a:extLst>
              </a:tr>
              <a:tr h="191135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Epoch-20 Batch-4 Small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11.2M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2.25 </a:t>
                      </a:r>
                      <a:r>
                        <a:rPr lang="en-US" sz="1600" spc="-5" dirty="0" err="1">
                          <a:effectLst/>
                        </a:rPr>
                        <a:t>Hrs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0.4434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85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0677460"/>
                  </a:ext>
                </a:extLst>
              </a:tr>
              <a:tr h="19177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Epoch-40 Batch-16 Small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11.2M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2.5 </a:t>
                      </a:r>
                      <a:r>
                        <a:rPr lang="en-US" sz="1600" spc="-5" dirty="0" err="1">
                          <a:effectLst/>
                        </a:rPr>
                        <a:t>Hrs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0.4467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85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57893878"/>
                  </a:ext>
                </a:extLst>
              </a:tr>
              <a:tr h="191135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Epoch-20 Batch-4 Med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25.9M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2.75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0.4621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36441074"/>
                  </a:ext>
                </a:extLst>
              </a:tr>
              <a:tr h="19177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Epoch-40 Batch-16 Med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25.9M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</a:rPr>
                        <a:t>3.25 </a:t>
                      </a:r>
                      <a:r>
                        <a:rPr lang="en-US" sz="1600" spc="-5" dirty="0" err="1">
                          <a:effectLst/>
                        </a:rPr>
                        <a:t>Hrs</a:t>
                      </a:r>
                      <a:endParaRPr lang="en-US" sz="1600" spc="-5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0.5147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9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182880" algn="l"/>
                        </a:tabLst>
                      </a:pPr>
                      <a:r>
                        <a:rPr lang="en-US" sz="1600" spc="-5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69716053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4E348B6C-D2A7-A5D1-09E5-37A8B29ED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5" y="534735"/>
            <a:ext cx="8236207" cy="837009"/>
          </a:xfrm>
        </p:spPr>
        <p:txBody>
          <a:bodyPr/>
          <a:lstStyle/>
          <a:p>
            <a:r>
              <a:rPr lang="en-US" dirty="0"/>
              <a:t>YOLOv8 Experiments</a:t>
            </a:r>
          </a:p>
        </p:txBody>
      </p:sp>
    </p:spTree>
    <p:extLst>
      <p:ext uri="{BB962C8B-B14F-4D97-AF65-F5344CB8AC3E}">
        <p14:creationId xmlns:p14="http://schemas.microsoft.com/office/powerpoint/2010/main" val="1585578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348B6C-D2A7-A5D1-09E5-37A8B29ED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955" y="534735"/>
            <a:ext cx="8236207" cy="837009"/>
          </a:xfrm>
        </p:spPr>
        <p:txBody>
          <a:bodyPr/>
          <a:lstStyle/>
          <a:p>
            <a:r>
              <a:rPr lang="en-US" dirty="0"/>
              <a:t>YOLOv8 Detection Example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73DDA45-8DBC-A631-1569-CD0CDD7DC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55" y="1283121"/>
            <a:ext cx="3931809" cy="3186404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ECAA4A2-1FC5-00F3-1FC9-E198A404C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353" y="1283121"/>
            <a:ext cx="3931809" cy="3186404"/>
          </a:xfrm>
          <a:prstGeom prst="rect">
            <a:avLst/>
          </a:prstGeom>
        </p:spPr>
      </p:pic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0D3DC7A8-895D-EAB5-CB2B-03DE1DDCB1FB}"/>
              </a:ext>
            </a:extLst>
          </p:cNvPr>
          <p:cNvSpPr txBox="1">
            <a:spLocks/>
          </p:cNvSpPr>
          <p:nvPr/>
        </p:nvSpPr>
        <p:spPr bwMode="auto">
          <a:xfrm>
            <a:off x="1046410" y="4605773"/>
            <a:ext cx="2418897" cy="353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sz="1600" dirty="0"/>
              <a:t>Original Labels</a:t>
            </a: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83659803-5210-865C-37BF-B7F252D2F59E}"/>
              </a:ext>
            </a:extLst>
          </p:cNvPr>
          <p:cNvSpPr txBox="1">
            <a:spLocks/>
          </p:cNvSpPr>
          <p:nvPr/>
        </p:nvSpPr>
        <p:spPr bwMode="auto">
          <a:xfrm>
            <a:off x="5350808" y="4605773"/>
            <a:ext cx="2418897" cy="353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</a:pPr>
            <a:r>
              <a:rPr lang="en-US" sz="1600" dirty="0"/>
              <a:t>Predicted Labels</a:t>
            </a:r>
          </a:p>
        </p:txBody>
      </p:sp>
    </p:spTree>
    <p:extLst>
      <p:ext uri="{BB962C8B-B14F-4D97-AF65-F5344CB8AC3E}">
        <p14:creationId xmlns:p14="http://schemas.microsoft.com/office/powerpoint/2010/main" val="1809913352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46593</TotalTime>
  <Words>1142</Words>
  <Application>Microsoft Office PowerPoint</Application>
  <PresentationFormat>On-screen Show (16:9)</PresentationFormat>
  <Paragraphs>134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Cambria</vt:lpstr>
      <vt:lpstr>Rockwell</vt:lpstr>
      <vt:lpstr>Söhne</vt:lpstr>
      <vt:lpstr>Times New Roman</vt:lpstr>
      <vt:lpstr>Wingdings</vt:lpstr>
      <vt:lpstr>PNE Theme Slide Deck</vt:lpstr>
      <vt:lpstr>YOLOv8 Object Detection for Advanced Driver-Assistance Systems</vt:lpstr>
      <vt:lpstr>Roadmap</vt:lpstr>
      <vt:lpstr>Object Detection</vt:lpstr>
      <vt:lpstr>Two-Stage vs One-Stage Detection</vt:lpstr>
      <vt:lpstr>Two-Stage vs One-Stage Detection</vt:lpstr>
      <vt:lpstr>Thermal Object Detection for ADAS</vt:lpstr>
      <vt:lpstr>Research on Thermal Object Detection</vt:lpstr>
      <vt:lpstr>YOLOv8 Experiments</vt:lpstr>
      <vt:lpstr>YOLOv8 Detection Example</vt:lpstr>
      <vt:lpstr>RISE Explainability</vt:lpstr>
      <vt:lpstr>Example RISE Results</vt:lpstr>
      <vt:lpstr>Conclusions</vt:lpstr>
      <vt:lpstr>References</vt:lpstr>
    </vt:vector>
  </TitlesOfParts>
  <Company>UF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Jimmy</cp:lastModifiedBy>
  <cp:revision>443</cp:revision>
  <cp:lastPrinted>2014-01-31T19:29:42Z</cp:lastPrinted>
  <dcterms:created xsi:type="dcterms:W3CDTF">2013-09-18T13:46:37Z</dcterms:created>
  <dcterms:modified xsi:type="dcterms:W3CDTF">2023-04-26T23:52:53Z</dcterms:modified>
</cp:coreProperties>
</file>